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3905250" cy="5851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94" y="957646"/>
            <a:ext cx="3319463" cy="2037198"/>
          </a:xfrm>
        </p:spPr>
        <p:txBody>
          <a:bodyPr anchor="b"/>
          <a:lstStyle>
            <a:lvl1pPr algn="ctr">
              <a:defRPr sz="256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156" y="3073405"/>
            <a:ext cx="2928938" cy="1412764"/>
          </a:xfrm>
        </p:spPr>
        <p:txBody>
          <a:bodyPr/>
          <a:lstStyle>
            <a:lvl1pPr marL="0" indent="0" algn="ctr">
              <a:buNone/>
              <a:defRPr sz="1025"/>
            </a:lvl1pPr>
            <a:lvl2pPr marL="195270" indent="0" algn="ctr">
              <a:buNone/>
              <a:defRPr sz="854"/>
            </a:lvl2pPr>
            <a:lvl3pPr marL="390540" indent="0" algn="ctr">
              <a:buNone/>
              <a:defRPr sz="769"/>
            </a:lvl3pPr>
            <a:lvl4pPr marL="585810" indent="0" algn="ctr">
              <a:buNone/>
              <a:defRPr sz="683"/>
            </a:lvl4pPr>
            <a:lvl5pPr marL="781080" indent="0" algn="ctr">
              <a:buNone/>
              <a:defRPr sz="683"/>
            </a:lvl5pPr>
            <a:lvl6pPr marL="976351" indent="0" algn="ctr">
              <a:buNone/>
              <a:defRPr sz="683"/>
            </a:lvl6pPr>
            <a:lvl7pPr marL="1171621" indent="0" algn="ctr">
              <a:buNone/>
              <a:defRPr sz="683"/>
            </a:lvl7pPr>
            <a:lvl8pPr marL="1366891" indent="0" algn="ctr">
              <a:buNone/>
              <a:defRPr sz="683"/>
            </a:lvl8pPr>
            <a:lvl9pPr marL="1562161" indent="0" algn="ctr">
              <a:buNone/>
              <a:defRPr sz="68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72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55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94695" y="311540"/>
            <a:ext cx="842070" cy="495889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8486" y="311540"/>
            <a:ext cx="2477393" cy="495889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82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95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52" y="1458820"/>
            <a:ext cx="3368278" cy="2434071"/>
          </a:xfrm>
        </p:spPr>
        <p:txBody>
          <a:bodyPr anchor="b"/>
          <a:lstStyle>
            <a:lvl1pPr>
              <a:defRPr sz="256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452" y="3915918"/>
            <a:ext cx="3368278" cy="1280021"/>
          </a:xfrm>
        </p:spPr>
        <p:txBody>
          <a:bodyPr/>
          <a:lstStyle>
            <a:lvl1pPr marL="0" indent="0">
              <a:buNone/>
              <a:defRPr sz="1025">
                <a:solidFill>
                  <a:schemeClr val="tx1">
                    <a:tint val="82000"/>
                  </a:schemeClr>
                </a:solidFill>
              </a:defRPr>
            </a:lvl1pPr>
            <a:lvl2pPr marL="195270" indent="0">
              <a:buNone/>
              <a:defRPr sz="854">
                <a:solidFill>
                  <a:schemeClr val="tx1">
                    <a:tint val="82000"/>
                  </a:schemeClr>
                </a:solidFill>
              </a:defRPr>
            </a:lvl2pPr>
            <a:lvl3pPr marL="390540" indent="0">
              <a:buNone/>
              <a:defRPr sz="769">
                <a:solidFill>
                  <a:schemeClr val="tx1">
                    <a:tint val="82000"/>
                  </a:schemeClr>
                </a:solidFill>
              </a:defRPr>
            </a:lvl3pPr>
            <a:lvl4pPr marL="585810" indent="0">
              <a:buNone/>
              <a:defRPr sz="683">
                <a:solidFill>
                  <a:schemeClr val="tx1">
                    <a:tint val="82000"/>
                  </a:schemeClr>
                </a:solidFill>
              </a:defRPr>
            </a:lvl4pPr>
            <a:lvl5pPr marL="781080" indent="0">
              <a:buNone/>
              <a:defRPr sz="683">
                <a:solidFill>
                  <a:schemeClr val="tx1">
                    <a:tint val="82000"/>
                  </a:schemeClr>
                </a:solidFill>
              </a:defRPr>
            </a:lvl5pPr>
            <a:lvl6pPr marL="976351" indent="0">
              <a:buNone/>
              <a:defRPr sz="683">
                <a:solidFill>
                  <a:schemeClr val="tx1">
                    <a:tint val="82000"/>
                  </a:schemeClr>
                </a:solidFill>
              </a:defRPr>
            </a:lvl6pPr>
            <a:lvl7pPr marL="1171621" indent="0">
              <a:buNone/>
              <a:defRPr sz="683">
                <a:solidFill>
                  <a:schemeClr val="tx1">
                    <a:tint val="82000"/>
                  </a:schemeClr>
                </a:solidFill>
              </a:defRPr>
            </a:lvl7pPr>
            <a:lvl8pPr marL="1366891" indent="0">
              <a:buNone/>
              <a:defRPr sz="683">
                <a:solidFill>
                  <a:schemeClr val="tx1">
                    <a:tint val="82000"/>
                  </a:schemeClr>
                </a:solidFill>
              </a:defRPr>
            </a:lvl8pPr>
            <a:lvl9pPr marL="1562161" indent="0">
              <a:buNone/>
              <a:defRPr sz="68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50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486" y="1557698"/>
            <a:ext cx="1659731" cy="37127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7033" y="1557698"/>
            <a:ext cx="1659731" cy="37127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71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95" y="311541"/>
            <a:ext cx="3368278" cy="1131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995" y="1434437"/>
            <a:ext cx="1652104" cy="702995"/>
          </a:xfrm>
        </p:spPr>
        <p:txBody>
          <a:bodyPr anchor="b"/>
          <a:lstStyle>
            <a:lvl1pPr marL="0" indent="0">
              <a:buNone/>
              <a:defRPr sz="1025" b="1"/>
            </a:lvl1pPr>
            <a:lvl2pPr marL="195270" indent="0">
              <a:buNone/>
              <a:defRPr sz="854" b="1"/>
            </a:lvl2pPr>
            <a:lvl3pPr marL="390540" indent="0">
              <a:buNone/>
              <a:defRPr sz="769" b="1"/>
            </a:lvl3pPr>
            <a:lvl4pPr marL="585810" indent="0">
              <a:buNone/>
              <a:defRPr sz="683" b="1"/>
            </a:lvl4pPr>
            <a:lvl5pPr marL="781080" indent="0">
              <a:buNone/>
              <a:defRPr sz="683" b="1"/>
            </a:lvl5pPr>
            <a:lvl6pPr marL="976351" indent="0">
              <a:buNone/>
              <a:defRPr sz="683" b="1"/>
            </a:lvl6pPr>
            <a:lvl7pPr marL="1171621" indent="0">
              <a:buNone/>
              <a:defRPr sz="683" b="1"/>
            </a:lvl7pPr>
            <a:lvl8pPr marL="1366891" indent="0">
              <a:buNone/>
              <a:defRPr sz="683" b="1"/>
            </a:lvl8pPr>
            <a:lvl9pPr marL="1562161" indent="0">
              <a:buNone/>
              <a:defRPr sz="68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8995" y="2137432"/>
            <a:ext cx="1652104" cy="31438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77033" y="1434437"/>
            <a:ext cx="1660240" cy="702995"/>
          </a:xfrm>
        </p:spPr>
        <p:txBody>
          <a:bodyPr anchor="b"/>
          <a:lstStyle>
            <a:lvl1pPr marL="0" indent="0">
              <a:buNone/>
              <a:defRPr sz="1025" b="1"/>
            </a:lvl1pPr>
            <a:lvl2pPr marL="195270" indent="0">
              <a:buNone/>
              <a:defRPr sz="854" b="1"/>
            </a:lvl2pPr>
            <a:lvl3pPr marL="390540" indent="0">
              <a:buNone/>
              <a:defRPr sz="769" b="1"/>
            </a:lvl3pPr>
            <a:lvl4pPr marL="585810" indent="0">
              <a:buNone/>
              <a:defRPr sz="683" b="1"/>
            </a:lvl4pPr>
            <a:lvl5pPr marL="781080" indent="0">
              <a:buNone/>
              <a:defRPr sz="683" b="1"/>
            </a:lvl5pPr>
            <a:lvl6pPr marL="976351" indent="0">
              <a:buNone/>
              <a:defRPr sz="683" b="1"/>
            </a:lvl6pPr>
            <a:lvl7pPr marL="1171621" indent="0">
              <a:buNone/>
              <a:defRPr sz="683" b="1"/>
            </a:lvl7pPr>
            <a:lvl8pPr marL="1366891" indent="0">
              <a:buNone/>
              <a:defRPr sz="683" b="1"/>
            </a:lvl8pPr>
            <a:lvl9pPr marL="1562161" indent="0">
              <a:buNone/>
              <a:defRPr sz="68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77033" y="2137432"/>
            <a:ext cx="1660240" cy="31438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35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94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10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94" y="390102"/>
            <a:ext cx="1259545" cy="1365356"/>
          </a:xfrm>
        </p:spPr>
        <p:txBody>
          <a:bodyPr anchor="b"/>
          <a:lstStyle>
            <a:lvl1pPr>
              <a:defRPr sz="13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0240" y="842513"/>
            <a:ext cx="1977033" cy="4158375"/>
          </a:xfrm>
        </p:spPr>
        <p:txBody>
          <a:bodyPr/>
          <a:lstStyle>
            <a:lvl1pPr>
              <a:defRPr sz="1367"/>
            </a:lvl1pPr>
            <a:lvl2pPr>
              <a:defRPr sz="1196"/>
            </a:lvl2pPr>
            <a:lvl3pPr>
              <a:defRPr sz="1025"/>
            </a:lvl3pPr>
            <a:lvl4pPr>
              <a:defRPr sz="854"/>
            </a:lvl4pPr>
            <a:lvl5pPr>
              <a:defRPr sz="854"/>
            </a:lvl5pPr>
            <a:lvl6pPr>
              <a:defRPr sz="854"/>
            </a:lvl6pPr>
            <a:lvl7pPr>
              <a:defRPr sz="854"/>
            </a:lvl7pPr>
            <a:lvl8pPr>
              <a:defRPr sz="854"/>
            </a:lvl8pPr>
            <a:lvl9pPr>
              <a:defRPr sz="8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94" y="1755458"/>
            <a:ext cx="1259545" cy="3252202"/>
          </a:xfrm>
        </p:spPr>
        <p:txBody>
          <a:bodyPr/>
          <a:lstStyle>
            <a:lvl1pPr marL="0" indent="0">
              <a:buNone/>
              <a:defRPr sz="683"/>
            </a:lvl1pPr>
            <a:lvl2pPr marL="195270" indent="0">
              <a:buNone/>
              <a:defRPr sz="598"/>
            </a:lvl2pPr>
            <a:lvl3pPr marL="390540" indent="0">
              <a:buNone/>
              <a:defRPr sz="513"/>
            </a:lvl3pPr>
            <a:lvl4pPr marL="585810" indent="0">
              <a:buNone/>
              <a:defRPr sz="427"/>
            </a:lvl4pPr>
            <a:lvl5pPr marL="781080" indent="0">
              <a:buNone/>
              <a:defRPr sz="427"/>
            </a:lvl5pPr>
            <a:lvl6pPr marL="976351" indent="0">
              <a:buNone/>
              <a:defRPr sz="427"/>
            </a:lvl6pPr>
            <a:lvl7pPr marL="1171621" indent="0">
              <a:buNone/>
              <a:defRPr sz="427"/>
            </a:lvl7pPr>
            <a:lvl8pPr marL="1366891" indent="0">
              <a:buNone/>
              <a:defRPr sz="427"/>
            </a:lvl8pPr>
            <a:lvl9pPr marL="1562161" indent="0">
              <a:buNone/>
              <a:defRPr sz="4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572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94" y="390102"/>
            <a:ext cx="1259545" cy="1365356"/>
          </a:xfrm>
        </p:spPr>
        <p:txBody>
          <a:bodyPr anchor="b"/>
          <a:lstStyle>
            <a:lvl1pPr>
              <a:defRPr sz="13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60240" y="842513"/>
            <a:ext cx="1977033" cy="4158375"/>
          </a:xfrm>
        </p:spPr>
        <p:txBody>
          <a:bodyPr anchor="t"/>
          <a:lstStyle>
            <a:lvl1pPr marL="0" indent="0">
              <a:buNone/>
              <a:defRPr sz="1367"/>
            </a:lvl1pPr>
            <a:lvl2pPr marL="195270" indent="0">
              <a:buNone/>
              <a:defRPr sz="1196"/>
            </a:lvl2pPr>
            <a:lvl3pPr marL="390540" indent="0">
              <a:buNone/>
              <a:defRPr sz="1025"/>
            </a:lvl3pPr>
            <a:lvl4pPr marL="585810" indent="0">
              <a:buNone/>
              <a:defRPr sz="854"/>
            </a:lvl4pPr>
            <a:lvl5pPr marL="781080" indent="0">
              <a:buNone/>
              <a:defRPr sz="854"/>
            </a:lvl5pPr>
            <a:lvl6pPr marL="976351" indent="0">
              <a:buNone/>
              <a:defRPr sz="854"/>
            </a:lvl6pPr>
            <a:lvl7pPr marL="1171621" indent="0">
              <a:buNone/>
              <a:defRPr sz="854"/>
            </a:lvl7pPr>
            <a:lvl8pPr marL="1366891" indent="0">
              <a:buNone/>
              <a:defRPr sz="854"/>
            </a:lvl8pPr>
            <a:lvl9pPr marL="1562161" indent="0">
              <a:buNone/>
              <a:defRPr sz="85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94" y="1755458"/>
            <a:ext cx="1259545" cy="3252202"/>
          </a:xfrm>
        </p:spPr>
        <p:txBody>
          <a:bodyPr/>
          <a:lstStyle>
            <a:lvl1pPr marL="0" indent="0">
              <a:buNone/>
              <a:defRPr sz="683"/>
            </a:lvl1pPr>
            <a:lvl2pPr marL="195270" indent="0">
              <a:buNone/>
              <a:defRPr sz="598"/>
            </a:lvl2pPr>
            <a:lvl3pPr marL="390540" indent="0">
              <a:buNone/>
              <a:defRPr sz="513"/>
            </a:lvl3pPr>
            <a:lvl4pPr marL="585810" indent="0">
              <a:buNone/>
              <a:defRPr sz="427"/>
            </a:lvl4pPr>
            <a:lvl5pPr marL="781080" indent="0">
              <a:buNone/>
              <a:defRPr sz="427"/>
            </a:lvl5pPr>
            <a:lvl6pPr marL="976351" indent="0">
              <a:buNone/>
              <a:defRPr sz="427"/>
            </a:lvl6pPr>
            <a:lvl7pPr marL="1171621" indent="0">
              <a:buNone/>
              <a:defRPr sz="427"/>
            </a:lvl7pPr>
            <a:lvl8pPr marL="1366891" indent="0">
              <a:buNone/>
              <a:defRPr sz="427"/>
            </a:lvl8pPr>
            <a:lvl9pPr marL="1562161" indent="0">
              <a:buNone/>
              <a:defRPr sz="4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70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486" y="311541"/>
            <a:ext cx="3368278" cy="113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486" y="1557698"/>
            <a:ext cx="3368278" cy="3712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8486" y="5423498"/>
            <a:ext cx="878681" cy="3115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1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C27A2A-9632-4F6F-B339-A444DDC26F43}" type="datetimeFigureOut">
              <a:rPr lang="fr-FR" smtClean="0"/>
              <a:t>09/05/2024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3614" y="5423498"/>
            <a:ext cx="1318022" cy="3115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1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8083" y="5423498"/>
            <a:ext cx="878681" cy="3115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1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87836D-3E76-4299-BD44-471EF1DE7A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49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90540" rtl="0" eaLnBrk="1" latinLnBrk="0" hangingPunct="1">
        <a:lnSpc>
          <a:spcPct val="90000"/>
        </a:lnSpc>
        <a:spcBef>
          <a:spcPct val="0"/>
        </a:spcBef>
        <a:buNone/>
        <a:defRPr sz="18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635" indent="-97635" algn="l" defTabSz="390540" rtl="0" eaLnBrk="1" latinLnBrk="0" hangingPunct="1">
        <a:lnSpc>
          <a:spcPct val="90000"/>
        </a:lnSpc>
        <a:spcBef>
          <a:spcPts val="427"/>
        </a:spcBef>
        <a:buFont typeface="Arial" panose="020B0604020202020204" pitchFamily="34" charset="0"/>
        <a:buChar char="•"/>
        <a:defRPr sz="1196" kern="1200">
          <a:solidFill>
            <a:schemeClr val="tx1"/>
          </a:solidFill>
          <a:latin typeface="+mn-lt"/>
          <a:ea typeface="+mn-ea"/>
          <a:cs typeface="+mn-cs"/>
        </a:defRPr>
      </a:lvl1pPr>
      <a:lvl2pPr marL="292905" indent="-97635" algn="l" defTabSz="390540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1025" kern="1200">
          <a:solidFill>
            <a:schemeClr val="tx1"/>
          </a:solidFill>
          <a:latin typeface="+mn-lt"/>
          <a:ea typeface="+mn-ea"/>
          <a:cs typeface="+mn-cs"/>
        </a:defRPr>
      </a:lvl2pPr>
      <a:lvl3pPr marL="488175" indent="-97635" algn="l" defTabSz="390540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854" kern="1200">
          <a:solidFill>
            <a:schemeClr val="tx1"/>
          </a:solidFill>
          <a:latin typeface="+mn-lt"/>
          <a:ea typeface="+mn-ea"/>
          <a:cs typeface="+mn-cs"/>
        </a:defRPr>
      </a:lvl3pPr>
      <a:lvl4pPr marL="683445" indent="-97635" algn="l" defTabSz="390540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69" kern="1200">
          <a:solidFill>
            <a:schemeClr val="tx1"/>
          </a:solidFill>
          <a:latin typeface="+mn-lt"/>
          <a:ea typeface="+mn-ea"/>
          <a:cs typeface="+mn-cs"/>
        </a:defRPr>
      </a:lvl4pPr>
      <a:lvl5pPr marL="878716" indent="-97635" algn="l" defTabSz="390540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69" kern="1200">
          <a:solidFill>
            <a:schemeClr val="tx1"/>
          </a:solidFill>
          <a:latin typeface="+mn-lt"/>
          <a:ea typeface="+mn-ea"/>
          <a:cs typeface="+mn-cs"/>
        </a:defRPr>
      </a:lvl5pPr>
      <a:lvl6pPr marL="1073986" indent="-97635" algn="l" defTabSz="390540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69" kern="1200">
          <a:solidFill>
            <a:schemeClr val="tx1"/>
          </a:solidFill>
          <a:latin typeface="+mn-lt"/>
          <a:ea typeface="+mn-ea"/>
          <a:cs typeface="+mn-cs"/>
        </a:defRPr>
      </a:lvl6pPr>
      <a:lvl7pPr marL="1269256" indent="-97635" algn="l" defTabSz="390540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69" kern="1200">
          <a:solidFill>
            <a:schemeClr val="tx1"/>
          </a:solidFill>
          <a:latin typeface="+mn-lt"/>
          <a:ea typeface="+mn-ea"/>
          <a:cs typeface="+mn-cs"/>
        </a:defRPr>
      </a:lvl7pPr>
      <a:lvl8pPr marL="1464526" indent="-97635" algn="l" defTabSz="390540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69" kern="1200">
          <a:solidFill>
            <a:schemeClr val="tx1"/>
          </a:solidFill>
          <a:latin typeface="+mn-lt"/>
          <a:ea typeface="+mn-ea"/>
          <a:cs typeface="+mn-cs"/>
        </a:defRPr>
      </a:lvl8pPr>
      <a:lvl9pPr marL="1659796" indent="-97635" algn="l" defTabSz="390540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0540" rtl="0" eaLnBrk="1" latinLnBrk="0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1pPr>
      <a:lvl2pPr marL="195270" algn="l" defTabSz="390540" rtl="0" eaLnBrk="1" latinLnBrk="0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2pPr>
      <a:lvl3pPr marL="390540" algn="l" defTabSz="390540" rtl="0" eaLnBrk="1" latinLnBrk="0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3pPr>
      <a:lvl4pPr marL="585810" algn="l" defTabSz="390540" rtl="0" eaLnBrk="1" latinLnBrk="0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4pPr>
      <a:lvl5pPr marL="781080" algn="l" defTabSz="390540" rtl="0" eaLnBrk="1" latinLnBrk="0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5pPr>
      <a:lvl6pPr marL="976351" algn="l" defTabSz="390540" rtl="0" eaLnBrk="1" latinLnBrk="0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6pPr>
      <a:lvl7pPr marL="1171621" algn="l" defTabSz="390540" rtl="0" eaLnBrk="1" latinLnBrk="0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7pPr>
      <a:lvl8pPr marL="1366891" algn="l" defTabSz="390540" rtl="0" eaLnBrk="1" latinLnBrk="0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8pPr>
      <a:lvl9pPr marL="1562161" algn="l" defTabSz="390540" rtl="0" eaLnBrk="1" latinLnBrk="0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C3B6B65-6DBA-8BC0-70BE-B786ED462A84}"/>
              </a:ext>
            </a:extLst>
          </p:cNvPr>
          <p:cNvSpPr/>
          <p:nvPr/>
        </p:nvSpPr>
        <p:spPr>
          <a:xfrm>
            <a:off x="0" y="5175806"/>
            <a:ext cx="3905250" cy="564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6036B2-27FF-1881-97F6-FAAD9B7D7B1E}"/>
              </a:ext>
            </a:extLst>
          </p:cNvPr>
          <p:cNvSpPr/>
          <p:nvPr/>
        </p:nvSpPr>
        <p:spPr>
          <a:xfrm>
            <a:off x="1952625" y="632548"/>
            <a:ext cx="1973027" cy="2214804"/>
          </a:xfrm>
          <a:prstGeom prst="rect">
            <a:avLst/>
          </a:prstGeom>
          <a:gradFill>
            <a:gsLst>
              <a:gs pos="0">
                <a:srgbClr val="0E6084"/>
              </a:gs>
              <a:gs pos="0">
                <a:schemeClr val="bg1"/>
              </a:gs>
              <a:gs pos="100000">
                <a:srgbClr val="0B5C80"/>
              </a:gs>
              <a:gs pos="100000">
                <a:srgbClr val="0B5C80"/>
              </a:gs>
              <a:gs pos="52300">
                <a:srgbClr val="0C5E82"/>
              </a:gs>
              <a:gs pos="0">
                <a:schemeClr val="bg1"/>
              </a:gs>
              <a:gs pos="0">
                <a:schemeClr val="accent1">
                  <a:satMod val="110000"/>
                  <a:lumMod val="100000"/>
                  <a:shade val="100000"/>
                </a:schemeClr>
              </a:gs>
            </a:gsLst>
            <a:path path="rect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6934C-0F29-9CD7-4711-E522139F89FD}"/>
              </a:ext>
            </a:extLst>
          </p:cNvPr>
          <p:cNvSpPr txBox="1"/>
          <p:nvPr/>
        </p:nvSpPr>
        <p:spPr>
          <a:xfrm>
            <a:off x="-8499" y="625277"/>
            <a:ext cx="1953846" cy="4077398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this increasing interconnected world, effective communication across languages is paramount.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project, the GPT3.5 LTA addresses this need by harnessing the power of advanced n</a:t>
            </a:r>
            <a:r>
              <a:rPr lang="en-GB" sz="1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GB" sz="1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tural language processing techniques. Through the integration of cutting-edge technologies such as GPT-3.5 Turbo and AI, the application offers simple, fast, and contextual precise language translation capabilities.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leveraging state-of-the-art machine learning models and innovative design principles, The GPT 3.5 LTA aims to break down language barriers, increase cross-cultural understanding, and facilitate global communication. Join me in exploring the future of language translation at the virtual degree show exhibit.</a:t>
            </a:r>
            <a:endParaRPr lang="fr-FR" sz="1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B03356-6DC2-3088-0903-F3902E5E6E3E}"/>
              </a:ext>
            </a:extLst>
          </p:cNvPr>
          <p:cNvSpPr/>
          <p:nvPr/>
        </p:nvSpPr>
        <p:spPr>
          <a:xfrm>
            <a:off x="0" y="-34209"/>
            <a:ext cx="3905250" cy="53581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4BA78-7A0A-F972-406A-2E40FD703DE4}"/>
              </a:ext>
            </a:extLst>
          </p:cNvPr>
          <p:cNvSpPr txBox="1"/>
          <p:nvPr/>
        </p:nvSpPr>
        <p:spPr>
          <a:xfrm>
            <a:off x="682213" y="-52393"/>
            <a:ext cx="22485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200" b="1" dirty="0">
                <a:solidFill>
                  <a:schemeClr val="bg1"/>
                </a:solidFill>
              </a:rPr>
              <a:t>Revolutionizing GPT3.5 Turbo Language Translation</a:t>
            </a:r>
            <a:endParaRPr lang="fr-FR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D18F5B-59E3-8B01-074D-73F6D3891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769" y="-41890"/>
            <a:ext cx="974481" cy="5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9AD95F0-A640-2A2F-7EFC-56039D1EBAF6}"/>
              </a:ext>
            </a:extLst>
          </p:cNvPr>
          <p:cNvSpPr/>
          <p:nvPr/>
        </p:nvSpPr>
        <p:spPr>
          <a:xfrm>
            <a:off x="0" y="478066"/>
            <a:ext cx="3905250" cy="156308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5336B-024E-AE9D-AB1E-4D5E4B2F34BB}"/>
              </a:ext>
            </a:extLst>
          </p:cNvPr>
          <p:cNvSpPr txBox="1"/>
          <p:nvPr/>
        </p:nvSpPr>
        <p:spPr>
          <a:xfrm>
            <a:off x="8212" y="436177"/>
            <a:ext cx="390525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 Glimpse into My Innovative AI-Powered Application</a:t>
            </a:r>
            <a:endParaRPr lang="fr-FR" sz="100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8944FB-6692-9A96-89A1-C3F2E448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817"/>
            <a:ext cx="670023" cy="535814"/>
          </a:xfrm>
          <a:prstGeom prst="rect">
            <a:avLst/>
          </a:prstGeom>
        </p:spPr>
      </p:pic>
      <p:pic>
        <p:nvPicPr>
          <p:cNvPr id="1034" name="Picture 10" descr="Build a To-Do App w/ TypeScript, React, Vite | Bits and Pieces">
            <a:extLst>
              <a:ext uri="{FF2B5EF4-FFF2-40B4-BE49-F238E27FC236}">
                <a16:creationId xmlns:a16="http://schemas.microsoft.com/office/drawing/2014/main" id="{CD5221F8-AD8C-75C2-C386-A42B8C9FF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" t="20198" r="9256" b="21132"/>
          <a:stretch/>
        </p:blipFill>
        <p:spPr bwMode="auto">
          <a:xfrm>
            <a:off x="21013" y="5157872"/>
            <a:ext cx="1507959" cy="53741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0E3143A-59EF-2333-1821-305AE73D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12" y="5133808"/>
            <a:ext cx="761999" cy="70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penAI | Erick Luiz">
            <a:extLst>
              <a:ext uri="{FF2B5EF4-FFF2-40B4-BE49-F238E27FC236}">
                <a16:creationId xmlns:a16="http://schemas.microsoft.com/office/drawing/2014/main" id="{1F8D8A26-F191-AD94-B691-148EF798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11" y="5198356"/>
            <a:ext cx="1098884" cy="21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A939AAD-CBBC-FA7C-E2C1-EF61EAAC8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1" t="40442" r="16991" b="37376"/>
          <a:stretch/>
        </p:blipFill>
        <p:spPr bwMode="auto">
          <a:xfrm>
            <a:off x="2218049" y="5436351"/>
            <a:ext cx="1002207" cy="33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7F3AC9-4C71-C17E-9E18-6FE8BD292216}"/>
              </a:ext>
            </a:extLst>
          </p:cNvPr>
          <p:cNvSpPr/>
          <p:nvPr/>
        </p:nvSpPr>
        <p:spPr>
          <a:xfrm>
            <a:off x="0" y="5740382"/>
            <a:ext cx="3905250" cy="156308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A63AE-F129-D82A-E932-363CD793FD58}"/>
              </a:ext>
            </a:extLst>
          </p:cNvPr>
          <p:cNvSpPr txBox="1"/>
          <p:nvPr/>
        </p:nvSpPr>
        <p:spPr>
          <a:xfrm>
            <a:off x="21013" y="5691599"/>
            <a:ext cx="3906471" cy="249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Development Project  UFCFFF-30-3</a:t>
            </a:r>
            <a:endParaRPr lang="fr-FR" sz="1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79EB994-DD95-02BF-3814-CC31EB4B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595" y="5282003"/>
            <a:ext cx="636655" cy="30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5E76A-3F50-2364-A76D-E8E68A17F8DC}"/>
              </a:ext>
            </a:extLst>
          </p:cNvPr>
          <p:cNvSpPr txBox="1"/>
          <p:nvPr/>
        </p:nvSpPr>
        <p:spPr>
          <a:xfrm>
            <a:off x="1938069" y="631131"/>
            <a:ext cx="1965959" cy="249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features </a:t>
            </a:r>
            <a:endParaRPr lang="fr-FR" sz="10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FEBD1-68C6-94DB-04EC-8353F02450CD}"/>
              </a:ext>
            </a:extLst>
          </p:cNvPr>
          <p:cNvSpPr txBox="1"/>
          <p:nvPr/>
        </p:nvSpPr>
        <p:spPr>
          <a:xfrm>
            <a:off x="2042160" y="969077"/>
            <a:ext cx="1737360" cy="357588"/>
          </a:xfrm>
          <a:custGeom>
            <a:avLst/>
            <a:gdLst>
              <a:gd name="connsiteX0" fmla="*/ 0 w 1952625"/>
              <a:gd name="connsiteY0" fmla="*/ 0 h 349968"/>
              <a:gd name="connsiteX1" fmla="*/ 1952625 w 1952625"/>
              <a:gd name="connsiteY1" fmla="*/ 0 h 349968"/>
              <a:gd name="connsiteX2" fmla="*/ 1952625 w 1952625"/>
              <a:gd name="connsiteY2" fmla="*/ 349968 h 349968"/>
              <a:gd name="connsiteX3" fmla="*/ 0 w 1952625"/>
              <a:gd name="connsiteY3" fmla="*/ 349968 h 349968"/>
              <a:gd name="connsiteX4" fmla="*/ 0 w 1952625"/>
              <a:gd name="connsiteY4" fmla="*/ 0 h 349968"/>
              <a:gd name="connsiteX0" fmla="*/ 15240 w 1967865"/>
              <a:gd name="connsiteY0" fmla="*/ 0 h 357588"/>
              <a:gd name="connsiteX1" fmla="*/ 1967865 w 1967865"/>
              <a:gd name="connsiteY1" fmla="*/ 0 h 357588"/>
              <a:gd name="connsiteX2" fmla="*/ 1967865 w 1967865"/>
              <a:gd name="connsiteY2" fmla="*/ 349968 h 357588"/>
              <a:gd name="connsiteX3" fmla="*/ 0 w 1967865"/>
              <a:gd name="connsiteY3" fmla="*/ 357588 h 357588"/>
              <a:gd name="connsiteX4" fmla="*/ 15240 w 1967865"/>
              <a:gd name="connsiteY4" fmla="*/ 0 h 35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865" h="357588">
                <a:moveTo>
                  <a:pt x="15240" y="0"/>
                </a:moveTo>
                <a:lnTo>
                  <a:pt x="1967865" y="0"/>
                </a:lnTo>
                <a:lnTo>
                  <a:pt x="1967865" y="349968"/>
                </a:lnTo>
                <a:lnTo>
                  <a:pt x="0" y="357588"/>
                </a:lnTo>
                <a:lnTo>
                  <a:pt x="1524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 and precise language translation using GPT-3.5 Turbo.</a:t>
            </a:r>
            <a:endParaRPr lang="fr-FR" sz="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84816-27F3-974A-B6F8-5F76FA220AD9}"/>
              </a:ext>
            </a:extLst>
          </p:cNvPr>
          <p:cNvSpPr txBox="1"/>
          <p:nvPr/>
        </p:nvSpPr>
        <p:spPr>
          <a:xfrm>
            <a:off x="2042160" y="1721937"/>
            <a:ext cx="1737360" cy="349968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Intuitive user interface for enhanced user experience.</a:t>
            </a:r>
            <a:endParaRPr lang="fr-FR" sz="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1A964-F9FF-1211-BF29-1C933C42E08A}"/>
              </a:ext>
            </a:extLst>
          </p:cNvPr>
          <p:cNvSpPr txBox="1"/>
          <p:nvPr/>
        </p:nvSpPr>
        <p:spPr>
          <a:xfrm>
            <a:off x="2042160" y="1339130"/>
            <a:ext cx="1737360" cy="3499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Vocal recognition for effortless input of text.</a:t>
            </a:r>
            <a:endParaRPr lang="fr-FR" sz="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20581E-D0E6-2486-E9A0-AC597E1C2DAE}"/>
              </a:ext>
            </a:extLst>
          </p:cNvPr>
          <p:cNvSpPr txBox="1"/>
          <p:nvPr/>
        </p:nvSpPr>
        <p:spPr>
          <a:xfrm>
            <a:off x="2042160" y="2071905"/>
            <a:ext cx="1737360" cy="349968"/>
          </a:xfrm>
          <a:prstGeom prst="rect">
            <a:avLst/>
          </a:prstGeom>
          <a:solidFill>
            <a:schemeClr val="accent1">
              <a:lumMod val="50000"/>
              <a:alpha val="44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authentication and access management with Firebase.</a:t>
            </a:r>
            <a:endParaRPr lang="fr-FR" sz="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C8C53-03C9-AD72-8431-005EB052DED4}"/>
              </a:ext>
            </a:extLst>
          </p:cNvPr>
          <p:cNvSpPr txBox="1"/>
          <p:nvPr/>
        </p:nvSpPr>
        <p:spPr>
          <a:xfrm>
            <a:off x="2042160" y="2430412"/>
            <a:ext cx="1737360" cy="3499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 with cloud services for scalability and reliability.</a:t>
            </a:r>
            <a:endParaRPr lang="fr-FR" sz="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993335A5-9A91-A2F2-3C3F-48FB7E7C2CD1}"/>
              </a:ext>
            </a:extLst>
          </p:cNvPr>
          <p:cNvSpPr/>
          <p:nvPr/>
        </p:nvSpPr>
        <p:spPr>
          <a:xfrm>
            <a:off x="2245711" y="2921066"/>
            <a:ext cx="1630680" cy="1048816"/>
          </a:xfrm>
          <a:prstGeom prst="wedgeRectCallout">
            <a:avLst>
              <a:gd name="adj1" fmla="val 22625"/>
              <a:gd name="adj2" fmla="val 581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05D54F-4272-56C3-0E2B-BC6BB1067B0F}"/>
              </a:ext>
            </a:extLst>
          </p:cNvPr>
          <p:cNvSpPr/>
          <p:nvPr/>
        </p:nvSpPr>
        <p:spPr>
          <a:xfrm>
            <a:off x="2288331" y="2975574"/>
            <a:ext cx="1545440" cy="19712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Benefits</a:t>
            </a:r>
            <a:endParaRPr lang="fr-FR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EA0EF2-BD41-19D5-5B4B-334962751CE7}"/>
              </a:ext>
            </a:extLst>
          </p:cNvPr>
          <p:cNvSpPr txBox="1"/>
          <p:nvPr/>
        </p:nvSpPr>
        <p:spPr>
          <a:xfrm>
            <a:off x="2245711" y="3141685"/>
            <a:ext cx="16306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 err="1">
                <a:solidFill>
                  <a:schemeClr val="bg1"/>
                </a:solidFill>
              </a:rPr>
              <a:t>Unmatched</a:t>
            </a:r>
            <a:r>
              <a:rPr lang="fr-FR" sz="800" b="1" dirty="0">
                <a:solidFill>
                  <a:schemeClr val="bg1"/>
                </a:solidFill>
              </a:rPr>
              <a:t> </a:t>
            </a:r>
            <a:r>
              <a:rPr lang="fr-FR" sz="800" b="1" dirty="0" err="1">
                <a:solidFill>
                  <a:schemeClr val="bg1"/>
                </a:solidFill>
              </a:rPr>
              <a:t>Accuracy</a:t>
            </a:r>
            <a:endParaRPr lang="fr-FR" sz="8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F800DD-BB0B-462F-DAA8-DC843BAFF726}"/>
              </a:ext>
            </a:extLst>
          </p:cNvPr>
          <p:cNvSpPr txBox="1"/>
          <p:nvPr/>
        </p:nvSpPr>
        <p:spPr>
          <a:xfrm>
            <a:off x="2245708" y="3293160"/>
            <a:ext cx="18538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>
                <a:solidFill>
                  <a:schemeClr val="bg1"/>
                </a:solidFill>
              </a:rPr>
              <a:t>Natural </a:t>
            </a:r>
            <a:r>
              <a:rPr lang="fr-FR" sz="800" b="1" dirty="0" err="1">
                <a:solidFill>
                  <a:schemeClr val="bg1"/>
                </a:solidFill>
              </a:rPr>
              <a:t>Language</a:t>
            </a:r>
            <a:r>
              <a:rPr lang="fr-FR" sz="800" b="1" dirty="0">
                <a:solidFill>
                  <a:schemeClr val="bg1"/>
                </a:solidFill>
              </a:rPr>
              <a:t> </a:t>
            </a:r>
            <a:r>
              <a:rPr lang="fr-FR" sz="800" b="1" dirty="0" err="1">
                <a:solidFill>
                  <a:schemeClr val="bg1"/>
                </a:solidFill>
              </a:rPr>
              <a:t>Understanding</a:t>
            </a:r>
            <a:endParaRPr lang="fr-FR" sz="8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CCCC9A-022D-C239-23C4-CDEC5DC89290}"/>
              </a:ext>
            </a:extLst>
          </p:cNvPr>
          <p:cNvSpPr txBox="1"/>
          <p:nvPr/>
        </p:nvSpPr>
        <p:spPr>
          <a:xfrm>
            <a:off x="1974248" y="3443473"/>
            <a:ext cx="16306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             </a:t>
            </a:r>
            <a:r>
              <a:rPr lang="fr-FR" sz="800" b="1" dirty="0">
                <a:solidFill>
                  <a:schemeClr val="bg1"/>
                </a:solidFill>
              </a:rPr>
              <a:t>Rapid </a:t>
            </a:r>
            <a:r>
              <a:rPr lang="fr-FR" sz="800" b="1" dirty="0" err="1">
                <a:solidFill>
                  <a:schemeClr val="bg1"/>
                </a:solidFill>
              </a:rPr>
              <a:t>Responses</a:t>
            </a:r>
            <a:endParaRPr lang="fr-FR" sz="800" b="1" dirty="0">
              <a:solidFill>
                <a:schemeClr val="bg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DC37B42-C4FB-B6E2-C9CC-2389605F81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5907" y="3928624"/>
            <a:ext cx="1500971" cy="124718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240FA54-7B48-F283-3330-B815F8E4CDE3}"/>
              </a:ext>
            </a:extLst>
          </p:cNvPr>
          <p:cNvSpPr txBox="1"/>
          <p:nvPr/>
        </p:nvSpPr>
        <p:spPr>
          <a:xfrm>
            <a:off x="2233420" y="3707956"/>
            <a:ext cx="16306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 err="1">
                <a:solidFill>
                  <a:schemeClr val="bg1"/>
                </a:solidFill>
              </a:rPr>
              <a:t>Continuous</a:t>
            </a:r>
            <a:r>
              <a:rPr lang="fr-FR" sz="800" b="1" dirty="0">
                <a:solidFill>
                  <a:schemeClr val="bg1"/>
                </a:solidFill>
              </a:rPr>
              <a:t> </a:t>
            </a:r>
            <a:r>
              <a:rPr lang="fr-FR" sz="800" b="1" dirty="0" err="1">
                <a:solidFill>
                  <a:schemeClr val="bg1"/>
                </a:solidFill>
              </a:rPr>
              <a:t>Improvement</a:t>
            </a:r>
            <a:endParaRPr lang="fr-FR" sz="8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2807883-7DC8-616B-E805-7E30060C2220}"/>
              </a:ext>
            </a:extLst>
          </p:cNvPr>
          <p:cNvSpPr txBox="1"/>
          <p:nvPr/>
        </p:nvSpPr>
        <p:spPr>
          <a:xfrm>
            <a:off x="2239566" y="3567046"/>
            <a:ext cx="16306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dirty="0" err="1">
                <a:solidFill>
                  <a:schemeClr val="bg1"/>
                </a:solidFill>
              </a:rPr>
              <a:t>Empowering</a:t>
            </a:r>
            <a:r>
              <a:rPr lang="fr-FR" sz="800" b="1" dirty="0">
                <a:solidFill>
                  <a:schemeClr val="bg1"/>
                </a:solidFill>
              </a:rPr>
              <a:t> Communication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FD5C6E0-9799-88D5-8F5C-2CB2405ABCF9}"/>
              </a:ext>
            </a:extLst>
          </p:cNvPr>
          <p:cNvSpPr/>
          <p:nvPr/>
        </p:nvSpPr>
        <p:spPr>
          <a:xfrm>
            <a:off x="-15097" y="4686331"/>
            <a:ext cx="1953166" cy="48947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/>
              <a:t>               For Enquiries or Collaboration Contact me at </a:t>
            </a:r>
            <a:r>
              <a:rPr lang="en-GB" sz="800" dirty="0"/>
              <a:t>Rayan2.Louahche@live.uwe.ac.uk</a:t>
            </a:r>
            <a:endParaRPr lang="fr-FR" sz="800" dirty="0"/>
          </a:p>
        </p:txBody>
      </p:sp>
      <p:pic>
        <p:nvPicPr>
          <p:cNvPr id="1029" name="Graphic 1028" descr="Email with solid fill">
            <a:extLst>
              <a:ext uri="{FF2B5EF4-FFF2-40B4-BE49-F238E27FC236}">
                <a16:creationId xmlns:a16="http://schemas.microsoft.com/office/drawing/2014/main" id="{5E67C97A-DA21-8D33-7391-7DDACA018F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13" y="4698867"/>
            <a:ext cx="283443" cy="2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23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</TotalTime>
  <Words>200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Rayan Louahche (Student)</dc:creator>
  <cp:lastModifiedBy>Rayan Louahche (Student)</cp:lastModifiedBy>
  <cp:revision>8</cp:revision>
  <dcterms:created xsi:type="dcterms:W3CDTF">2024-05-09T13:54:32Z</dcterms:created>
  <dcterms:modified xsi:type="dcterms:W3CDTF">2024-05-09T22:25:20Z</dcterms:modified>
</cp:coreProperties>
</file>